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6.22\&#1050;&#1088;&#1072;&#1089;&#1086;&#1090;&#1072;%202022%20-%205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2327077865266842"/>
          <c:y val="0.1030026656712949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989107611548558"/>
          <c:y val="0.63875973611406678"/>
          <c:w val="0.55344225721784779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01.06.2022г.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26.6</c:v>
                </c:pt>
                <c:pt idx="1">
                  <c:v>9.9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F-4B29-9024-92BAF36A6D27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01.06.2022г.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BF-4B29-9024-92BAF36A6D27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01.06.2022г.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BF-4B29-9024-92BAF36A6D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2899172831985241"/>
          <c:w val="0.65838626421697299"/>
          <c:h val="0.2299336927470499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33237793685731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67.737898220000005</c:v>
                </c:pt>
                <c:pt idx="2">
                  <c:v>95.568849889999981</c:v>
                </c:pt>
                <c:pt idx="3">
                  <c:v>74.212221859999971</c:v>
                </c:pt>
                <c:pt idx="4">
                  <c:v>64.219157720000013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C-487F-A17A-8D0B7E36D655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C-487F-A17A-8D0B7E36D6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0C-487F-A17A-8D0B7E36D6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89.589315851901475</c:v>
                </c:pt>
                <c:pt idx="1">
                  <c:v>168.01397500423053</c:v>
                </c:pt>
                <c:pt idx="2">
                  <c:v>139.40498859940885</c:v>
                </c:pt>
                <c:pt idx="3">
                  <c:v>155.67035911716235</c:v>
                </c:pt>
                <c:pt idx="4">
                  <c:v>127.73598945896367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0C-487F-A17A-8D0B7E36D655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0C-487F-A17A-8D0B7E36D655}"/>
                </c:ext>
              </c:extLst>
            </c:dLbl>
            <c:dLbl>
              <c:idx val="2"/>
              <c:layout>
                <c:manualLayout>
                  <c:x val="-1.2981481481481481E-2"/>
                  <c:y val="4.206276957551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0C-487F-A17A-8D0B7E36D655}"/>
                </c:ext>
              </c:extLst>
            </c:dLbl>
            <c:dLbl>
              <c:idx val="3"/>
              <c:layout>
                <c:manualLayout>
                  <c:x val="-2.2648148148148146E-2"/>
                  <c:y val="5.57975514777193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0C-487F-A17A-8D0B7E36D655}"/>
                </c:ext>
              </c:extLst>
            </c:dLbl>
            <c:dLbl>
              <c:idx val="4"/>
              <c:layout>
                <c:manualLayout>
                  <c:x val="-3.7055555555555557E-2"/>
                  <c:y val="6.9532333379927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0C-487F-A17A-8D0B7E36D6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88.317583590274808</c:v>
                </c:pt>
                <c:pt idx="2">
                  <c:v>127.32155077298764</c:v>
                </c:pt>
                <c:pt idx="3">
                  <c:v>81.696288800150768</c:v>
                </c:pt>
                <c:pt idx="4">
                  <c:v>130.85559951931199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0C-487F-A17A-8D0B7E36D6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4286103820355784"/>
              <c:y val="8.9762747864822722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2639808898528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3-4E73-9379-CDE37743E016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83-4E73-9379-CDE37743E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83-4E73-9379-CDE37743E01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83-4E73-9379-CDE37743E016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83-4E73-9379-CDE37743E016}"/>
                </c:ext>
              </c:extLst>
            </c:dLbl>
            <c:dLbl>
              <c:idx val="2"/>
              <c:layout>
                <c:manualLayout>
                  <c:x val="-4.8171724065518721E-2"/>
                  <c:y val="4.9321472536491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83-4E73-9379-CDE37743E016}"/>
                </c:ext>
              </c:extLst>
            </c:dLbl>
            <c:dLbl>
              <c:idx val="4"/>
              <c:layout>
                <c:manualLayout>
                  <c:x val="-3.520740001866636E-2"/>
                  <c:y val="5.6766223108036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3-4E73-9379-CDE37743E01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183-4E73-9379-CDE37743E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91.959834520358783</c:v>
                </c:pt>
                <c:pt idx="1">
                  <c:v>112.71537839189716</c:v>
                </c:pt>
                <c:pt idx="2">
                  <c:v>87.779896503437499</c:v>
                </c:pt>
                <c:pt idx="3">
                  <c:v>116.88634576534771</c:v>
                </c:pt>
                <c:pt idx="4">
                  <c:v>138.40044659189144</c:v>
                </c:pt>
                <c:pt idx="5">
                  <c:v>103.1569880609986</c:v>
                </c:pt>
                <c:pt idx="6">
                  <c:v>122.24574198515418</c:v>
                </c:pt>
                <c:pt idx="7">
                  <c:v>109.18467645809943</c:v>
                </c:pt>
                <c:pt idx="8">
                  <c:v>103.49169119955037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F-41B0-8687-FBD12CD777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390549057165506"/>
          <c:y val="0.19661687281239423"/>
          <c:w val="0.40475685738574613"/>
          <c:h val="0.7585948768386140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179.23074460000001</c:v>
                </c:pt>
                <c:pt idx="1">
                  <c:v>82.47376764000002</c:v>
                </c:pt>
                <c:pt idx="2">
                  <c:v>24.84179554</c:v>
                </c:pt>
                <c:pt idx="3">
                  <c:v>27.13349535</c:v>
                </c:pt>
                <c:pt idx="4">
                  <c:v>13.708110229999999</c:v>
                </c:pt>
                <c:pt idx="5">
                  <c:v>625.37496023000006</c:v>
                </c:pt>
                <c:pt idx="6" formatCode="0.0">
                  <c:v>22.990858629999995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C-42E9-86DE-D7E6FCB5430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632619168038679"/>
          <c:y val="0.28286496903024172"/>
          <c:w val="0.42139608374852489"/>
          <c:h val="0.6550062705903431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4081063113721035"/>
          <c:y val="1.32558209928366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870341260058446"/>
          <c:y val="0.18542666869389107"/>
          <c:w val="0.39828348545074305"/>
          <c:h val="0.8004223074939922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134.37139994</c:v>
                </c:pt>
                <c:pt idx="1">
                  <c:v>64.400375220000015</c:v>
                </c:pt>
                <c:pt idx="2">
                  <c:v>14.582724719999998</c:v>
                </c:pt>
                <c:pt idx="3">
                  <c:v>580.26897315999997</c:v>
                </c:pt>
                <c:pt idx="4" formatCode="0.0">
                  <c:v>16.127480380000002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3-444C-8BE2-179FCF3679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082946691965708"/>
          <c:y val="0.28164931638582996"/>
          <c:w val="0.40666857346385893"/>
          <c:h val="0.5551196868425365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62,8%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991,6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711567993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5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2 697,1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1 789,9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2 846,0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-148,9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382925796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5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2 249,8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1 696,0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2 369,6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808,1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34,1%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-119,7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96076"/>
              </p:ext>
            </p:extLst>
          </p:nvPr>
        </p:nvGraphicFramePr>
        <p:xfrm>
          <a:off x="3915170" y="8045791"/>
          <a:ext cx="2518820" cy="81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01.06.2022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593807"/>
              </p:ext>
            </p:extLst>
          </p:nvPr>
        </p:nvGraphicFramePr>
        <p:xfrm>
          <a:off x="109800" y="6177830"/>
          <a:ext cx="4572000" cy="283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691334"/>
              </p:ext>
            </p:extLst>
          </p:nvPr>
        </p:nvGraphicFramePr>
        <p:xfrm>
          <a:off x="0" y="1161359"/>
          <a:ext cx="6858000" cy="369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269360"/>
              </p:ext>
            </p:extLst>
          </p:nvPr>
        </p:nvGraphicFramePr>
        <p:xfrm>
          <a:off x="0" y="5193720"/>
          <a:ext cx="6857280" cy="34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2131914723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625,4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174068553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580,3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52567"/>
              </p:ext>
            </p:extLst>
          </p:nvPr>
        </p:nvGraphicFramePr>
        <p:xfrm>
          <a:off x="0" y="735100"/>
          <a:ext cx="6857280" cy="251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731706"/>
              </p:ext>
            </p:extLst>
          </p:nvPr>
        </p:nvGraphicFramePr>
        <p:xfrm>
          <a:off x="0" y="3354680"/>
          <a:ext cx="5575740" cy="297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701366"/>
              </p:ext>
            </p:extLst>
          </p:nvPr>
        </p:nvGraphicFramePr>
        <p:xfrm>
          <a:off x="-86640" y="6189840"/>
          <a:ext cx="5776240" cy="287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92060" y="4793595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975,8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292060" y="7626944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809,8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232295385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май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2 845,7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711074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май 2022 года муниципальные программы Новокубанского района исполнены в сумме 910,1 млн. руб., что составляет 34,8%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43514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май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</TotalTime>
  <Words>657</Words>
  <Application>Microsoft Office PowerPoint</Application>
  <PresentationFormat>Экран (4:3)</PresentationFormat>
  <Paragraphs>273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763</cp:revision>
  <cp:lastPrinted>2021-06-28T07:36:31Z</cp:lastPrinted>
  <dcterms:modified xsi:type="dcterms:W3CDTF">2022-06-10T13:48:36Z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